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1060" r:id="rId2"/>
    <p:sldId id="256" r:id="rId3"/>
    <p:sldId id="1064" r:id="rId4"/>
    <p:sldId id="1055" r:id="rId5"/>
    <p:sldId id="258" r:id="rId6"/>
    <p:sldId id="1057" r:id="rId7"/>
    <p:sldId id="1069" r:id="rId8"/>
  </p:sldIdLst>
  <p:sldSz cx="12192000" cy="6858000"/>
  <p:notesSz cx="6858000" cy="9144000"/>
  <p:custDataLst>
    <p:tags r:id="rId10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5B400"/>
    <a:srgbClr val="036836"/>
    <a:srgbClr val="2F857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8" d="100"/>
          <a:sy n="78" d="100"/>
        </p:scale>
        <p:origin x="850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png>
</file>

<file path=ppt/media/image4.jpeg>
</file>

<file path=ppt/media/image5.jpeg>
</file>

<file path=ppt/media/image6.jpe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ED320EE-3B82-4C9E-8CE6-4BDB11C3A634}" type="datetimeFigureOut">
              <a:rPr lang="en-IN" smtClean="0"/>
              <a:t>27-06-2025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FBF998-58CE-446E-A405-D0897F1D6B62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3541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BF998-58CE-446E-A405-D0897F1D6B62}" type="slidenum">
              <a:rPr lang="en-IN" smtClean="0"/>
              <a:t>2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442536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FBF998-58CE-446E-A405-D0897F1D6B62}" type="slidenum">
              <a:rPr lang="en-IN" smtClean="0"/>
              <a:t>5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8562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FFA2BF-7CEC-1A94-48F3-A04A7D97F5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9199AF-91BB-B92E-4028-481D7318E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CD3A1-CCB0-4D24-8DD5-2B1EC1977766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4BCB0DA-C917-2259-F4E9-983BA133DC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20A3F61-3F00-5301-4F3E-8D0E17ED1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1C4A-3AAD-4E7A-BC9D-D1194598A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48928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65ED39-A7CC-63D7-6AE6-54CBC7162B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CD3A1-CCB0-4D24-8DD5-2B1EC1977766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75F4136-F87C-7733-593F-B3C74E6F5C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2CFF4-49CE-EAA3-0CD2-0AF35B10B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601C4A-3AAD-4E7A-BC9D-D1194598A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781353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76BA21-AC54-B4F9-D397-951E11DE4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D9985CA-18F3-EED9-C6DA-D7F74BE99D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CEA9D6-CA9D-C6E7-0856-82BBD46D44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4CD3A1-CCB0-4D24-8DD5-2B1EC1977766}" type="datetimeFigureOut">
              <a:rPr lang="en-US" smtClean="0"/>
              <a:t>6/27/2025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CA9C62-FB46-64C8-5860-184B8073D23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4357E4-50B6-622E-60B9-675F26C5489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601C4A-3AAD-4E7A-BC9D-D1194598A9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1971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</p:sldLayoutIdLst>
  <p:transition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50A414E3-591B-9564-93DA-C7ED5DB02E97}"/>
              </a:ext>
            </a:extLst>
          </p:cNvPr>
          <p:cNvSpPr txBox="1"/>
          <p:nvPr/>
        </p:nvSpPr>
        <p:spPr>
          <a:xfrm>
            <a:off x="5122606" y="80320"/>
            <a:ext cx="6676103" cy="138499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Smart Sorting: Transfer Learning for Identifying Rotten Fruits and Vegetables</a:t>
            </a:r>
          </a:p>
          <a:p>
            <a:pPr algn="ctr"/>
            <a:endParaRPr lang="en-US" sz="2800" dirty="0">
              <a:latin typeface="Sitka Heading"/>
              <a:ea typeface="+mn-lt"/>
              <a:cs typeface="+mn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6C7A-A71A-AF7B-BE69-5FB86E8B7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43716" y="1825129"/>
            <a:ext cx="5710084" cy="2923852"/>
          </a:xfrm>
        </p:spPr>
        <p:txBody>
          <a:bodyPr>
            <a:normAutofit fontScale="90000"/>
          </a:bodyPr>
          <a:lstStyle/>
          <a:p>
            <a:pPr lvl="2"/>
            <a: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Smart Sorting uses deep learning to tackle food waste and quality control issues in agriculture and retail. With a large portion of food lost to spoilage in India, this system helps automate the detection of rotten produce, reducing waste and improving efficiency.</a:t>
            </a:r>
            <a:br>
              <a:rPr lang="en-US" sz="2200" dirty="0">
                <a:solidFill>
                  <a:schemeClr val="accent4">
                    <a:lumMod val="60000"/>
                    <a:lumOff val="40000"/>
                  </a:schemeClr>
                </a:solidFill>
              </a:rPr>
            </a:br>
            <a:r>
              <a:rPr lang="en-US" sz="2200" dirty="0"/>
              <a:t>                                       </a:t>
            </a:r>
            <a:br>
              <a:rPr lang="en-US" sz="3600" b="1" dirty="0"/>
            </a:br>
            <a:r>
              <a:rPr lang="en-US" sz="3600" dirty="0"/>
              <a:t>       </a:t>
            </a:r>
            <a:endParaRPr lang="en-IN" sz="5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DB9188-E908-A2A8-8C3E-CA8EC6F8AF31}"/>
              </a:ext>
            </a:extLst>
          </p:cNvPr>
          <p:cNvSpPr txBox="1"/>
          <p:nvPr/>
        </p:nvSpPr>
        <p:spPr>
          <a:xfrm>
            <a:off x="7305367" y="5032871"/>
            <a:ext cx="4699819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 dirty="0"/>
              <a:t>                                      BY</a:t>
            </a:r>
            <a:br>
              <a:rPr lang="en-US" sz="1800" b="1" dirty="0"/>
            </a:br>
            <a:r>
              <a:rPr lang="en-US" sz="1800" b="1" dirty="0"/>
              <a:t>                            P. Tarun </a:t>
            </a:r>
            <a:r>
              <a:rPr lang="en-US" sz="1800" b="1" dirty="0" err="1"/>
              <a:t>kumar</a:t>
            </a:r>
            <a:br>
              <a:rPr lang="en-US" sz="1800" b="1" dirty="0"/>
            </a:br>
            <a:r>
              <a:rPr lang="en-US" sz="1800" b="1" dirty="0"/>
              <a:t>                            </a:t>
            </a:r>
            <a:r>
              <a:rPr lang="en-US" sz="1800" b="1" dirty="0" err="1"/>
              <a:t>Nagedda</a:t>
            </a:r>
            <a:r>
              <a:rPr lang="en-US" sz="1800" b="1" dirty="0"/>
              <a:t> Leela </a:t>
            </a:r>
            <a:r>
              <a:rPr lang="en-US" sz="1800" b="1" dirty="0" err="1"/>
              <a:t>Shakunya</a:t>
            </a:r>
            <a:r>
              <a:rPr lang="en-US" sz="1800" b="1" dirty="0"/>
              <a:t> Devi</a:t>
            </a:r>
            <a:br>
              <a:rPr lang="en-US" sz="1800" b="1" dirty="0"/>
            </a:br>
            <a:r>
              <a:rPr lang="en-US" sz="1800" b="1" dirty="0"/>
              <a:t>                            </a:t>
            </a:r>
            <a:r>
              <a:rPr lang="en-US" sz="1800" b="1" dirty="0" err="1"/>
              <a:t>Nangedda</a:t>
            </a:r>
            <a:r>
              <a:rPr lang="en-US" sz="1800" b="1" dirty="0"/>
              <a:t> Baby Sai Nandhini</a:t>
            </a:r>
            <a:br>
              <a:rPr lang="en-US" sz="1800" b="1" dirty="0"/>
            </a:br>
            <a:r>
              <a:rPr lang="en-US" sz="1800" b="1" dirty="0"/>
              <a:t>       </a:t>
            </a:r>
            <a:r>
              <a:rPr lang="en-IN" sz="1800" dirty="0"/>
              <a:t>                     </a:t>
            </a:r>
            <a:r>
              <a:rPr lang="en-IN" sz="1800" b="1" dirty="0"/>
              <a:t>Narra Simhadri</a:t>
            </a:r>
            <a:endParaRPr lang="en-IN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E240199-20E1-9119-A1B5-95E2C738AA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6814" y="80320"/>
            <a:ext cx="45130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F51BF16-621D-95C6-DE7E-ED7AEBAF6088}"/>
              </a:ext>
            </a:extLst>
          </p:cNvPr>
          <p:cNvSpPr/>
          <p:nvPr/>
        </p:nvSpPr>
        <p:spPr>
          <a:xfrm>
            <a:off x="1275033" y="1069285"/>
            <a:ext cx="4725066" cy="4393261"/>
          </a:xfrm>
          <a:custGeom>
            <a:avLst/>
            <a:gdLst>
              <a:gd name="connsiteX0" fmla="*/ 4882286 w 4882285"/>
              <a:gd name="connsiteY0" fmla="*/ 2441143 h 4882285"/>
              <a:gd name="connsiteX1" fmla="*/ 2441143 w 4882285"/>
              <a:gd name="connsiteY1" fmla="*/ 4882286 h 4882285"/>
              <a:gd name="connsiteX2" fmla="*/ 0 w 4882285"/>
              <a:gd name="connsiteY2" fmla="*/ 2441143 h 4882285"/>
              <a:gd name="connsiteX3" fmla="*/ 2441143 w 4882285"/>
              <a:gd name="connsiteY3" fmla="*/ 0 h 4882285"/>
              <a:gd name="connsiteX4" fmla="*/ 4882286 w 4882285"/>
              <a:gd name="connsiteY4" fmla="*/ 2441143 h 488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82285" h="4882285">
                <a:moveTo>
                  <a:pt x="4882286" y="2441143"/>
                </a:moveTo>
                <a:cubicBezTo>
                  <a:pt x="4882286" y="3789349"/>
                  <a:pt x="3789349" y="4882286"/>
                  <a:pt x="2441143" y="4882286"/>
                </a:cubicBezTo>
                <a:cubicBezTo>
                  <a:pt x="1092937" y="4882286"/>
                  <a:pt x="0" y="3789349"/>
                  <a:pt x="0" y="2441143"/>
                </a:cubicBezTo>
                <a:cubicBezTo>
                  <a:pt x="0" y="1092937"/>
                  <a:pt x="1092937" y="0"/>
                  <a:pt x="2441143" y="0"/>
                </a:cubicBezTo>
                <a:cubicBezTo>
                  <a:pt x="3789349" y="0"/>
                  <a:pt x="4882286" y="1092937"/>
                  <a:pt x="4882286" y="2441143"/>
                </a:cubicBez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9FC1D889-40C8-0333-1815-CE1DDD06B149}"/>
              </a:ext>
            </a:extLst>
          </p:cNvPr>
          <p:cNvSpPr/>
          <p:nvPr/>
        </p:nvSpPr>
        <p:spPr>
          <a:xfrm>
            <a:off x="-34285" y="-27000"/>
            <a:ext cx="3507222" cy="6894857"/>
          </a:xfrm>
          <a:custGeom>
            <a:avLst/>
            <a:gdLst>
              <a:gd name="connsiteX0" fmla="*/ 0 w 3507222"/>
              <a:gd name="connsiteY0" fmla="*/ 0 h 6894857"/>
              <a:gd name="connsiteX1" fmla="*/ 3507223 w 3507222"/>
              <a:gd name="connsiteY1" fmla="*/ 0 h 6894857"/>
              <a:gd name="connsiteX2" fmla="*/ 3507223 w 3507222"/>
              <a:gd name="connsiteY2" fmla="*/ 6894858 h 6894857"/>
              <a:gd name="connsiteX3" fmla="*/ 0 w 3507222"/>
              <a:gd name="connsiteY3" fmla="*/ 6894858 h 68948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07222" h="6894857">
                <a:moveTo>
                  <a:pt x="0" y="0"/>
                </a:moveTo>
                <a:lnTo>
                  <a:pt x="3507223" y="0"/>
                </a:lnTo>
                <a:lnTo>
                  <a:pt x="3507223" y="6894858"/>
                </a:lnTo>
                <a:lnTo>
                  <a:pt x="0" y="6894858"/>
                </a:lnTo>
                <a:close/>
              </a:path>
            </a:pathLst>
          </a:custGeom>
          <a:solidFill>
            <a:schemeClr val="accent2"/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72FAE106-0FE6-4BC1-605C-D0091FE000F2}"/>
              </a:ext>
            </a:extLst>
          </p:cNvPr>
          <p:cNvSpPr/>
          <p:nvPr/>
        </p:nvSpPr>
        <p:spPr>
          <a:xfrm>
            <a:off x="-34285" y="-37286"/>
            <a:ext cx="5153173" cy="6929143"/>
          </a:xfrm>
          <a:custGeom>
            <a:avLst/>
            <a:gdLst>
              <a:gd name="connsiteX0" fmla="*/ 0 w 5153173"/>
              <a:gd name="connsiteY0" fmla="*/ 6929143 h 6929143"/>
              <a:gd name="connsiteX1" fmla="*/ 5153040 w 5153173"/>
              <a:gd name="connsiteY1" fmla="*/ 6929143 h 6929143"/>
              <a:gd name="connsiteX2" fmla="*/ 3840857 w 5153173"/>
              <a:gd name="connsiteY2" fmla="*/ 6157715 h 6929143"/>
              <a:gd name="connsiteX3" fmla="*/ 1102680 w 5153173"/>
              <a:gd name="connsiteY3" fmla="*/ 3668640 h 6929143"/>
              <a:gd name="connsiteX4" fmla="*/ 1105358 w 5153173"/>
              <a:gd name="connsiteY4" fmla="*/ 3557109 h 6929143"/>
              <a:gd name="connsiteX5" fmla="*/ 1102680 w 5153173"/>
              <a:gd name="connsiteY5" fmla="*/ 3439468 h 6929143"/>
              <a:gd name="connsiteX6" fmla="*/ 3840857 w 5153173"/>
              <a:gd name="connsiteY6" fmla="*/ 813785 h 6929143"/>
              <a:gd name="connsiteX7" fmla="*/ 5153040 w 5153173"/>
              <a:gd name="connsiteY7" fmla="*/ 0 h 6929143"/>
              <a:gd name="connsiteX8" fmla="*/ 0 w 5153173"/>
              <a:gd name="connsiteY8" fmla="*/ 0 h 6929143"/>
              <a:gd name="connsiteX9" fmla="*/ 0 w 5153173"/>
              <a:gd name="connsiteY9" fmla="*/ 6929143 h 6929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53173" h="6929143">
                <a:moveTo>
                  <a:pt x="0" y="6929143"/>
                </a:moveTo>
                <a:lnTo>
                  <a:pt x="5153040" y="6929143"/>
                </a:lnTo>
                <a:cubicBezTo>
                  <a:pt x="5153040" y="6929143"/>
                  <a:pt x="5193978" y="6062880"/>
                  <a:pt x="3840857" y="6157715"/>
                </a:cubicBezTo>
                <a:cubicBezTo>
                  <a:pt x="2333314" y="6270583"/>
                  <a:pt x="1102680" y="5102332"/>
                  <a:pt x="1102680" y="3668640"/>
                </a:cubicBezTo>
                <a:cubicBezTo>
                  <a:pt x="1102680" y="3631269"/>
                  <a:pt x="1103709" y="3594137"/>
                  <a:pt x="1105358" y="3557109"/>
                </a:cubicBezTo>
                <a:cubicBezTo>
                  <a:pt x="1103709" y="3518092"/>
                  <a:pt x="1102680" y="3478903"/>
                  <a:pt x="1102680" y="3439468"/>
                </a:cubicBezTo>
                <a:cubicBezTo>
                  <a:pt x="1102680" y="1927077"/>
                  <a:pt x="2333304" y="694704"/>
                  <a:pt x="3840857" y="813785"/>
                </a:cubicBezTo>
                <a:cubicBezTo>
                  <a:pt x="5193978" y="913803"/>
                  <a:pt x="5153040" y="0"/>
                  <a:pt x="5153040" y="0"/>
                </a:cubicBezTo>
                <a:lnTo>
                  <a:pt x="0" y="0"/>
                </a:lnTo>
                <a:lnTo>
                  <a:pt x="0" y="6929143"/>
                </a:lnTo>
                <a:close/>
              </a:path>
            </a:pathLst>
          </a:custGeom>
          <a:solidFill>
            <a:schemeClr val="accent1"/>
          </a:solidFill>
          <a:ln w="3429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pic>
        <p:nvPicPr>
          <p:cNvPr id="16" name="Picture 15" descr="Food Waste Is a Massive Problem—Here's Why - FoodPrint">
            <a:extLst>
              <a:ext uri="{FF2B5EF4-FFF2-40B4-BE49-F238E27FC236}">
                <a16:creationId xmlns:a16="http://schemas.microsoft.com/office/drawing/2014/main" id="{900E2F52-FDEB-56C9-8ACA-C9E6FDE815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811" t="2241" r="27876" b="5506"/>
          <a:stretch>
            <a:fillRect/>
          </a:stretch>
        </p:blipFill>
        <p:spPr bwMode="auto">
          <a:xfrm>
            <a:off x="1450896" y="1245148"/>
            <a:ext cx="4129934" cy="4129934"/>
          </a:xfrm>
          <a:custGeom>
            <a:avLst/>
            <a:gdLst>
              <a:gd name="connsiteX0" fmla="*/ 3163352 w 6326704"/>
              <a:gd name="connsiteY0" fmla="*/ 0 h 6326704"/>
              <a:gd name="connsiteX1" fmla="*/ 6326704 w 6326704"/>
              <a:gd name="connsiteY1" fmla="*/ 3163352 h 6326704"/>
              <a:gd name="connsiteX2" fmla="*/ 3163352 w 6326704"/>
              <a:gd name="connsiteY2" fmla="*/ 6326704 h 6326704"/>
              <a:gd name="connsiteX3" fmla="*/ 0 w 6326704"/>
              <a:gd name="connsiteY3" fmla="*/ 3163352 h 6326704"/>
              <a:gd name="connsiteX4" fmla="*/ 3163352 w 6326704"/>
              <a:gd name="connsiteY4" fmla="*/ 0 h 63267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26704" h="6326704">
                <a:moveTo>
                  <a:pt x="3163352" y="0"/>
                </a:moveTo>
                <a:cubicBezTo>
                  <a:pt x="4910423" y="0"/>
                  <a:pt x="6326704" y="1416281"/>
                  <a:pt x="6326704" y="3163352"/>
                </a:cubicBezTo>
                <a:cubicBezTo>
                  <a:pt x="6326704" y="4910423"/>
                  <a:pt x="4910423" y="6326704"/>
                  <a:pt x="3163352" y="6326704"/>
                </a:cubicBezTo>
                <a:cubicBezTo>
                  <a:pt x="1416281" y="6326704"/>
                  <a:pt x="0" y="4910423"/>
                  <a:pt x="0" y="3163352"/>
                </a:cubicBezTo>
                <a:cubicBezTo>
                  <a:pt x="0" y="1416281"/>
                  <a:pt x="1416281" y="0"/>
                  <a:pt x="3163352" y="0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C5B54DA-8D01-5A99-D88C-5B315B099227}"/>
              </a:ext>
            </a:extLst>
          </p:cNvPr>
          <p:cNvGrpSpPr/>
          <p:nvPr/>
        </p:nvGrpSpPr>
        <p:grpSpPr>
          <a:xfrm>
            <a:off x="4917401" y="2756999"/>
            <a:ext cx="1326857" cy="1326857"/>
            <a:chOff x="805714" y="4310142"/>
            <a:chExt cx="1326857" cy="1326857"/>
          </a:xfrm>
        </p:grpSpPr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67E14EF-A9F7-922E-265C-FA10016E3527}"/>
                </a:ext>
              </a:extLst>
            </p:cNvPr>
            <p:cNvSpPr/>
            <p:nvPr/>
          </p:nvSpPr>
          <p:spPr>
            <a:xfrm>
              <a:off x="805714" y="4310142"/>
              <a:ext cx="1326857" cy="1326857"/>
            </a:xfrm>
            <a:custGeom>
              <a:avLst/>
              <a:gdLst>
                <a:gd name="connsiteX0" fmla="*/ 1326857 w 1326857"/>
                <a:gd name="connsiteY0" fmla="*/ 663429 h 1326857"/>
                <a:gd name="connsiteX1" fmla="*/ 663429 w 1326857"/>
                <a:gd name="connsiteY1" fmla="*/ 1326857 h 1326857"/>
                <a:gd name="connsiteX2" fmla="*/ 0 w 1326857"/>
                <a:gd name="connsiteY2" fmla="*/ 663429 h 1326857"/>
                <a:gd name="connsiteX3" fmla="*/ 663429 w 1326857"/>
                <a:gd name="connsiteY3" fmla="*/ 0 h 1326857"/>
                <a:gd name="connsiteX4" fmla="*/ 1326857 w 1326857"/>
                <a:gd name="connsiteY4" fmla="*/ 663429 h 1326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26857" h="1326857">
                  <a:moveTo>
                    <a:pt x="1326857" y="663429"/>
                  </a:moveTo>
                  <a:cubicBezTo>
                    <a:pt x="1326857" y="1029830"/>
                    <a:pt x="1029830" y="1326857"/>
                    <a:pt x="663429" y="1326857"/>
                  </a:cubicBezTo>
                  <a:cubicBezTo>
                    <a:pt x="297027" y="1326857"/>
                    <a:pt x="0" y="1029830"/>
                    <a:pt x="0" y="663429"/>
                  </a:cubicBezTo>
                  <a:cubicBezTo>
                    <a:pt x="0" y="297027"/>
                    <a:pt x="297027" y="0"/>
                    <a:pt x="663429" y="0"/>
                  </a:cubicBezTo>
                  <a:cubicBezTo>
                    <a:pt x="1029830" y="0"/>
                    <a:pt x="1326857" y="297027"/>
                    <a:pt x="1326857" y="663429"/>
                  </a:cubicBezTo>
                  <a:close/>
                </a:path>
              </a:pathLst>
            </a:custGeom>
            <a:solidFill>
              <a:schemeClr val="accent2"/>
            </a:solidFill>
            <a:ln w="25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CBCBDCA5-A0D1-2B80-C534-7CF8836800B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9872" y="4554300"/>
              <a:ext cx="838540" cy="83854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91C425A-979D-3948-7811-5EF59CBF748A}"/>
              </a:ext>
            </a:extLst>
          </p:cNvPr>
          <p:cNvGrpSpPr/>
          <p:nvPr/>
        </p:nvGrpSpPr>
        <p:grpSpPr>
          <a:xfrm>
            <a:off x="362465" y="2398751"/>
            <a:ext cx="448277" cy="2060499"/>
            <a:chOff x="362465" y="1980902"/>
            <a:chExt cx="448277" cy="2060499"/>
          </a:xfrm>
        </p:grpSpPr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C752A91E-5D32-9F71-709E-155EFB8DDD87}"/>
                </a:ext>
              </a:extLst>
            </p:cNvPr>
            <p:cNvSpPr/>
            <p:nvPr/>
          </p:nvSpPr>
          <p:spPr>
            <a:xfrm>
              <a:off x="362465" y="1980902"/>
              <a:ext cx="448277" cy="4482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8914814-E206-F642-A052-BBC6EAFAA71A}"/>
                </a:ext>
              </a:extLst>
            </p:cNvPr>
            <p:cNvSpPr/>
            <p:nvPr/>
          </p:nvSpPr>
          <p:spPr>
            <a:xfrm>
              <a:off x="362465" y="2787013"/>
              <a:ext cx="448277" cy="4482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Oval 21">
              <a:extLst>
                <a:ext uri="{FF2B5EF4-FFF2-40B4-BE49-F238E27FC236}">
                  <a16:creationId xmlns:a16="http://schemas.microsoft.com/office/drawing/2014/main" id="{BD7323A6-3174-659E-0064-FB53DB5EF36A}"/>
                </a:ext>
              </a:extLst>
            </p:cNvPr>
            <p:cNvSpPr/>
            <p:nvPr/>
          </p:nvSpPr>
          <p:spPr>
            <a:xfrm>
              <a:off x="362465" y="3593124"/>
              <a:ext cx="448277" cy="44827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1C48633B-6B43-0D31-4B4C-3E91BB0CB890}"/>
              </a:ext>
            </a:extLst>
          </p:cNvPr>
          <p:cNvGrpSpPr/>
          <p:nvPr/>
        </p:nvGrpSpPr>
        <p:grpSpPr>
          <a:xfrm>
            <a:off x="6726620" y="1995291"/>
            <a:ext cx="5102915" cy="4317020"/>
            <a:chOff x="6726620" y="1928698"/>
            <a:chExt cx="5102915" cy="2524560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1707178-35EB-16BC-785E-2B4415BC6194}"/>
                </a:ext>
              </a:extLst>
            </p:cNvPr>
            <p:cNvSpPr txBox="1"/>
            <p:nvPr/>
          </p:nvSpPr>
          <p:spPr>
            <a:xfrm>
              <a:off x="6726620" y="1928698"/>
              <a:ext cx="5102915" cy="1133907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IN" sz="6000" dirty="0"/>
                <a:t>Project Description</a:t>
              </a:r>
              <a:endParaRPr lang="en-US" sz="6000" b="1" dirty="0">
                <a:solidFill>
                  <a:schemeClr val="accent1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29" name="Group 28">
              <a:extLst>
                <a:ext uri="{FF2B5EF4-FFF2-40B4-BE49-F238E27FC236}">
                  <a16:creationId xmlns:a16="http://schemas.microsoft.com/office/drawing/2014/main" id="{2811B98D-AC84-1F72-612F-2A799122D208}"/>
                </a:ext>
              </a:extLst>
            </p:cNvPr>
            <p:cNvGrpSpPr/>
            <p:nvPr/>
          </p:nvGrpSpPr>
          <p:grpSpPr>
            <a:xfrm>
              <a:off x="6945457" y="3091156"/>
              <a:ext cx="4806943" cy="1362102"/>
              <a:chOff x="7022592" y="3091156"/>
              <a:chExt cx="4806943" cy="1362102"/>
            </a:xfrm>
          </p:grpSpPr>
          <p:sp>
            <p:nvSpPr>
              <p:cNvPr id="28" name="Rectangle: Rounded Corners 27">
                <a:extLst>
                  <a:ext uri="{FF2B5EF4-FFF2-40B4-BE49-F238E27FC236}">
                    <a16:creationId xmlns:a16="http://schemas.microsoft.com/office/drawing/2014/main" id="{F447A8AC-4DC8-4C0A-585B-1182BFA4EAF0}"/>
                  </a:ext>
                </a:extLst>
              </p:cNvPr>
              <p:cNvSpPr/>
              <p:nvPr/>
            </p:nvSpPr>
            <p:spPr>
              <a:xfrm>
                <a:off x="7022592" y="3091156"/>
                <a:ext cx="4806943" cy="1362102"/>
              </a:xfrm>
              <a:prstGeom prst="roundRect">
                <a:avLst>
                  <a:gd name="adj" fmla="val 47040"/>
                </a:avLst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dirty="0"/>
                  <a:t>precision and efficiency in detecting rotten fruits and vegetables using transfer learning. It adapts pre-trained deep learning models to identify spoiled produce, revolutionizing quality control in agriculture and food industries.</a:t>
                </a:r>
                <a:endParaRPr lang="en-IN" dirty="0"/>
              </a:p>
              <a:p>
                <a:pPr algn="ctr"/>
                <a:endParaRPr lang="en-US" dirty="0">
                  <a:solidFill>
                    <a:schemeClr val="bg1"/>
                  </a:solidFill>
                </a:endParaRPr>
              </a:p>
            </p:txBody>
          </p:sp>
          <p:sp>
            <p:nvSpPr>
              <p:cNvPr id="27" name="TextBox 26">
                <a:extLst>
                  <a:ext uri="{FF2B5EF4-FFF2-40B4-BE49-F238E27FC236}">
                    <a16:creationId xmlns:a16="http://schemas.microsoft.com/office/drawing/2014/main" id="{D0BB4A11-8686-D233-557B-8D382C43B66D}"/>
                  </a:ext>
                </a:extLst>
              </p:cNvPr>
              <p:cNvSpPr txBox="1"/>
              <p:nvPr/>
            </p:nvSpPr>
            <p:spPr>
              <a:xfrm>
                <a:off x="7193552" y="3150074"/>
                <a:ext cx="4460682" cy="16198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endParaRPr lang="en-US" sz="1200" dirty="0">
                  <a:solidFill>
                    <a:schemeClr val="bg1">
                      <a:lumMod val="95000"/>
                    </a:schemeClr>
                  </a:solidFill>
                  <a:latin typeface="Montserrat" panose="00000500000000000000" pitchFamily="2" charset="-52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81966972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2C3E4-A0F4-103C-4EFC-CD1BC561E26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27DBE9C-6FDF-D10E-EE65-535FEC72A720}"/>
              </a:ext>
            </a:extLst>
          </p:cNvPr>
          <p:cNvGrpSpPr/>
          <p:nvPr/>
        </p:nvGrpSpPr>
        <p:grpSpPr>
          <a:xfrm>
            <a:off x="6881460" y="2170"/>
            <a:ext cx="4645152" cy="6858000"/>
            <a:chOff x="5583936" y="0"/>
            <a:chExt cx="4645152" cy="68580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CD98E1D-8B3D-2B27-9A20-5750A6D43B68}"/>
                </a:ext>
              </a:extLst>
            </p:cNvPr>
            <p:cNvSpPr/>
            <p:nvPr/>
          </p:nvSpPr>
          <p:spPr>
            <a:xfrm>
              <a:off x="5583936" y="0"/>
              <a:ext cx="3260188" cy="3429000"/>
            </a:xfrm>
            <a:prstGeom prst="round1Rect">
              <a:avLst/>
            </a:prstGeom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050" name="Picture 2" descr="A person in a chef uniform standing in front of a large pile of food&#10;&#10;Description automatically generated">
              <a:extLst>
                <a:ext uri="{FF2B5EF4-FFF2-40B4-BE49-F238E27FC236}">
                  <a16:creationId xmlns:a16="http://schemas.microsoft.com/office/drawing/2014/main" id="{22DC30C1-E3C4-8A96-D62E-78359BF441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/>
            <a:srcRect l="7055" r="7055"/>
            <a:stretch>
              <a:fillRect/>
            </a:stretch>
          </p:blipFill>
          <p:spPr bwMode="auto">
            <a:xfrm>
              <a:off x="6217920" y="801493"/>
              <a:ext cx="4011168" cy="6056507"/>
            </a:xfrm>
            <a:prstGeom prst="round1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5A58D9B7-43E6-C8FF-F38A-A8EB3C955001}"/>
              </a:ext>
            </a:extLst>
          </p:cNvPr>
          <p:cNvSpPr txBox="1"/>
          <p:nvPr/>
        </p:nvSpPr>
        <p:spPr>
          <a:xfrm>
            <a:off x="226142" y="947205"/>
            <a:ext cx="6567948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400" b="1" dirty="0"/>
              <a:t>Automated Inspection</a:t>
            </a:r>
          </a:p>
          <a:p>
            <a:r>
              <a:rPr lang="en-US" sz="2400" dirty="0"/>
              <a:t>Accurate, real-time detection of rotten fruits and vegetables using deep learning for farms, supermarkets, and homes.</a:t>
            </a:r>
          </a:p>
          <a:p>
            <a:r>
              <a:rPr lang="en-US" sz="2400" b="1" dirty="0"/>
              <a:t>Transfer Learning Model</a:t>
            </a:r>
          </a:p>
          <a:p>
            <a:r>
              <a:rPr lang="en-US" sz="2400" dirty="0"/>
              <a:t>Built on pre-trained CNNs, adapted to classify multiple fruits and vegetables with high precision.</a:t>
            </a:r>
          </a:p>
          <a:p>
            <a:r>
              <a:rPr lang="en-US" sz="2400" b="1" dirty="0"/>
              <a:t>Smart Applications</a:t>
            </a:r>
          </a:p>
          <a:p>
            <a:r>
              <a:rPr lang="en-US" sz="2400" dirty="0"/>
              <a:t>Supports integration with conveyor belts, smart fridges, and mobile apps to minimize food waste and maximize freshness.</a:t>
            </a:r>
          </a:p>
        </p:txBody>
      </p:sp>
    </p:spTree>
    <p:extLst>
      <p:ext uri="{BB962C8B-B14F-4D97-AF65-F5344CB8AC3E}">
        <p14:creationId xmlns:p14="http://schemas.microsoft.com/office/powerpoint/2010/main" val="2938574647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C87A788B-01D3-1FAE-475D-AD85EE85A924}"/>
              </a:ext>
            </a:extLst>
          </p:cNvPr>
          <p:cNvGrpSpPr/>
          <p:nvPr/>
        </p:nvGrpSpPr>
        <p:grpSpPr>
          <a:xfrm>
            <a:off x="0" y="82062"/>
            <a:ext cx="12192000" cy="6775938"/>
            <a:chOff x="0" y="82062"/>
            <a:chExt cx="12192000" cy="6775938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4826560C-7179-2F14-7C56-9BE0244802EC}"/>
                </a:ext>
              </a:extLst>
            </p:cNvPr>
            <p:cNvSpPr txBox="1"/>
            <p:nvPr/>
          </p:nvSpPr>
          <p:spPr>
            <a:xfrm>
              <a:off x="943708" y="1032453"/>
              <a:ext cx="6096000" cy="101566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IN" sz="6000" dirty="0"/>
                <a:t>Benefits</a:t>
              </a:r>
              <a:r>
                <a:rPr lang="en-US" sz="6000" b="1" dirty="0">
                  <a:solidFill>
                    <a:schemeClr val="accent1"/>
                  </a:solidFill>
                  <a:latin typeface="Montserrat" panose="00000500000000000000" pitchFamily="2" charset="0"/>
                </a:rPr>
                <a:t> </a:t>
              </a:r>
              <a:endParaRPr lang="en-US" sz="6000" b="1" dirty="0">
                <a:solidFill>
                  <a:schemeClr val="accent2"/>
                </a:solidFill>
                <a:latin typeface="Montserrat" panose="00000500000000000000" pitchFamily="2" charset="0"/>
              </a:endParaRPr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0FBDD852-659B-53A8-1C0E-D9E247BDAE85}"/>
                </a:ext>
              </a:extLst>
            </p:cNvPr>
            <p:cNvGrpSpPr/>
            <p:nvPr/>
          </p:nvGrpSpPr>
          <p:grpSpPr>
            <a:xfrm>
              <a:off x="0" y="82062"/>
              <a:ext cx="12192000" cy="6775938"/>
              <a:chOff x="0" y="82062"/>
              <a:chExt cx="12192000" cy="677593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A22584CB-059B-8910-D9FF-24304CCB9734}"/>
                  </a:ext>
                </a:extLst>
              </p:cNvPr>
              <p:cNvGrpSpPr/>
              <p:nvPr/>
            </p:nvGrpSpPr>
            <p:grpSpPr>
              <a:xfrm>
                <a:off x="0" y="82062"/>
                <a:ext cx="12192000" cy="6775938"/>
                <a:chOff x="0" y="82062"/>
                <a:chExt cx="12192000" cy="6775938"/>
              </a:xfrm>
            </p:grpSpPr>
            <p:grpSp>
              <p:nvGrpSpPr>
                <p:cNvPr id="4" name="Group 3">
                  <a:extLst>
                    <a:ext uri="{FF2B5EF4-FFF2-40B4-BE49-F238E27FC236}">
                      <a16:creationId xmlns:a16="http://schemas.microsoft.com/office/drawing/2014/main" id="{F98A6DB7-62CD-8F2C-E340-3D080E7107E0}"/>
                    </a:ext>
                  </a:extLst>
                </p:cNvPr>
                <p:cNvGrpSpPr/>
                <p:nvPr/>
              </p:nvGrpSpPr>
              <p:grpSpPr>
                <a:xfrm>
                  <a:off x="7526215" y="82062"/>
                  <a:ext cx="4665785" cy="6775938"/>
                  <a:chOff x="7643445" y="82062"/>
                  <a:chExt cx="4665785" cy="6775938"/>
                </a:xfrm>
              </p:grpSpPr>
              <p:sp>
                <p:nvSpPr>
                  <p:cNvPr id="3" name="Rectangle: Single Corner Rounded 2">
                    <a:extLst>
                      <a:ext uri="{FF2B5EF4-FFF2-40B4-BE49-F238E27FC236}">
                        <a16:creationId xmlns:a16="http://schemas.microsoft.com/office/drawing/2014/main" id="{DA9B98F2-7241-9810-E526-E4BE9225DF9F}"/>
                      </a:ext>
                    </a:extLst>
                  </p:cNvPr>
                  <p:cNvSpPr/>
                  <p:nvPr/>
                </p:nvSpPr>
                <p:spPr>
                  <a:xfrm flipH="1">
                    <a:off x="7643445" y="82062"/>
                    <a:ext cx="4665785" cy="6775938"/>
                  </a:xfrm>
                  <a:prstGeom prst="round1Rect">
                    <a:avLst>
                      <a:gd name="adj" fmla="val 22697"/>
                    </a:avLst>
                  </a:prstGeom>
                  <a:solidFill>
                    <a:schemeClr val="accent2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pic>
                <p:nvPicPr>
                  <p:cNvPr id="14340" name="Picture 4" descr="Top view on trash cooking concept">
                    <a:extLst>
                      <a:ext uri="{FF2B5EF4-FFF2-40B4-BE49-F238E27FC236}">
                        <a16:creationId xmlns:a16="http://schemas.microsoft.com/office/drawing/2014/main" id="{2805BDDE-0673-0AC1-E4F5-17D240B9B73E}"/>
                      </a:ext>
                    </a:extLst>
                  </p:cNvPr>
                  <p:cNvPicPr>
                    <a:picLocks noChangeAspect="1" noChangeArrowheads="1"/>
                  </p:cNvPicPr>
                  <p:nvPr/>
                </p:nvPicPr>
                <p:blipFill>
                  <a:blip r:embed="rId2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 flipH="1">
                    <a:off x="7737230" y="204060"/>
                    <a:ext cx="4443046" cy="6653940"/>
                  </a:xfrm>
                  <a:prstGeom prst="round1Rect">
                    <a:avLst>
                      <a:gd name="adj" fmla="val 22472"/>
                    </a:avLst>
                  </a:prstGeom>
                  <a:noFill/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</a:extLst>
                </p:spPr>
              </p:pic>
            </p:grpSp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C6A9DAF7-0516-D74A-0DD8-90A338742008}"/>
                    </a:ext>
                  </a:extLst>
                </p:cNvPr>
                <p:cNvSpPr/>
                <p:nvPr/>
              </p:nvSpPr>
              <p:spPr>
                <a:xfrm>
                  <a:off x="0" y="2345636"/>
                  <a:ext cx="10240107" cy="4174780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EC0E81FF-ABE1-8C8A-EDF8-92380FECC98D}"/>
                  </a:ext>
                </a:extLst>
              </p:cNvPr>
              <p:cNvSpPr txBox="1"/>
              <p:nvPr/>
            </p:nvSpPr>
            <p:spPr>
              <a:xfrm>
                <a:off x="943708" y="3983202"/>
                <a:ext cx="8434754" cy="461024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>
                  <a:lnSpc>
                    <a:spcPct val="150000"/>
                  </a:lnSpc>
                </a:pPr>
                <a:endParaRPr lang="en-US">
                  <a:solidFill>
                    <a:schemeClr val="bg1"/>
                  </a:solidFill>
                  <a:latin typeface="Montserrat" panose="00000500000000000000" pitchFamily="2" charset="-52"/>
                </a:endParaRPr>
              </a:p>
            </p:txBody>
          </p:sp>
        </p:grpSp>
      </p:grpSp>
      <p:sp>
        <p:nvSpPr>
          <p:cNvPr id="8" name="TextBox 7">
            <a:extLst>
              <a:ext uri="{FF2B5EF4-FFF2-40B4-BE49-F238E27FC236}">
                <a16:creationId xmlns:a16="http://schemas.microsoft.com/office/drawing/2014/main" id="{D9955DD2-D5AD-D3B2-DFC4-9C89C7965558}"/>
              </a:ext>
            </a:extLst>
          </p:cNvPr>
          <p:cNvSpPr txBox="1"/>
          <p:nvPr/>
        </p:nvSpPr>
        <p:spPr>
          <a:xfrm>
            <a:off x="625708" y="2974439"/>
            <a:ext cx="9070754" cy="39703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2"/>
                </a:solidFill>
              </a:rPr>
              <a:t>Reduces food waste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2"/>
                </a:solidFill>
              </a:rPr>
              <a:t>- Improves supply chain efficiency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2"/>
                </a:solidFill>
              </a:rPr>
              <a:t>- Enhances consumer satisfaction</a:t>
            </a:r>
          </a:p>
          <a:p>
            <a:pPr marL="571500" indent="-571500">
              <a:buFont typeface="Wingdings" panose="05000000000000000000" pitchFamily="2" charset="2"/>
              <a:buChar char="§"/>
            </a:pPr>
            <a:r>
              <a:rPr lang="en-US" sz="3600" dirty="0">
                <a:solidFill>
                  <a:schemeClr val="bg2"/>
                </a:solidFill>
              </a:rPr>
              <a:t>- Automates quality control</a:t>
            </a: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b="0" i="0" dirty="0">
              <a:solidFill>
                <a:schemeClr val="bg1"/>
              </a:solidFill>
              <a:effectLst/>
              <a:latin typeface="DM Sans" pitchFamily="2" charset="0"/>
            </a:endParaRPr>
          </a:p>
          <a:p>
            <a:pPr marL="285750" indent="-285750">
              <a:buFont typeface="Wingdings" panose="05000000000000000000" pitchFamily="2" charset="2"/>
              <a:buChar char="v"/>
            </a:pPr>
            <a:endParaRPr lang="en-US" b="0" i="0" dirty="0">
              <a:solidFill>
                <a:schemeClr val="bg1"/>
              </a:solidFill>
              <a:effectLst/>
              <a:latin typeface="DM Sans" pitchFamily="2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DM Sans" pitchFamily="2" charset="0"/>
            </a:endParaRPr>
          </a:p>
          <a:p>
            <a:endParaRPr lang="en-US" b="0" i="0" dirty="0">
              <a:solidFill>
                <a:schemeClr val="bg1"/>
              </a:solidFill>
              <a:effectLst/>
              <a:latin typeface="DM Sans" pitchFamily="2" charset="0"/>
            </a:endParaRPr>
          </a:p>
          <a:p>
            <a:endParaRPr lang="en-US" b="1" i="0" dirty="0">
              <a:solidFill>
                <a:schemeClr val="bg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336690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: Top Corners Rounded 2">
            <a:extLst>
              <a:ext uri="{FF2B5EF4-FFF2-40B4-BE49-F238E27FC236}">
                <a16:creationId xmlns:a16="http://schemas.microsoft.com/office/drawing/2014/main" id="{D590140A-2B6C-FA6E-032A-3856BBC1A814}"/>
              </a:ext>
            </a:extLst>
          </p:cNvPr>
          <p:cNvSpPr/>
          <p:nvPr/>
        </p:nvSpPr>
        <p:spPr>
          <a:xfrm flipV="1">
            <a:off x="0" y="0"/>
            <a:ext cx="12192000" cy="682752"/>
          </a:xfrm>
          <a:prstGeom prst="round2Same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4" name="Picture 2" descr="Photo organic peeled food, fruit and vegetables for recycling and to compost on a table. zero waste, eco friendly, plastic free recycled, reusable, sustainable concept. garbage sorting, kitchen leftovers">
            <a:extLst>
              <a:ext uri="{FF2B5EF4-FFF2-40B4-BE49-F238E27FC236}">
                <a16:creationId xmlns:a16="http://schemas.microsoft.com/office/drawing/2014/main" id="{44A07FAD-AD67-DA3C-A2EC-FB9814146D2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2166" y="0"/>
            <a:ext cx="3971925" cy="596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ECE92761-1A79-6521-34BF-EEDD0C2014F4}"/>
              </a:ext>
            </a:extLst>
          </p:cNvPr>
          <p:cNvSpPr/>
          <p:nvPr/>
        </p:nvSpPr>
        <p:spPr>
          <a:xfrm>
            <a:off x="524256" y="5230368"/>
            <a:ext cx="4009835" cy="16276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2D8AD30-17E7-C6C1-B4D5-10650C8CD5DF}"/>
              </a:ext>
            </a:extLst>
          </p:cNvPr>
          <p:cNvSpPr txBox="1"/>
          <p:nvPr/>
        </p:nvSpPr>
        <p:spPr>
          <a:xfrm>
            <a:off x="524256" y="5444020"/>
            <a:ext cx="400983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>
                <a:solidFill>
                  <a:schemeClr val="bg1"/>
                </a:solidFill>
                <a:latin typeface="Montserrat" panose="00000500000000000000" pitchFamily="2" charset="-52"/>
              </a:rPr>
              <a:t>FRUITS AND VEGETABLES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4CD2416E-2A87-4CDA-90D9-B8355A2789C2}"/>
              </a:ext>
            </a:extLst>
          </p:cNvPr>
          <p:cNvGrpSpPr/>
          <p:nvPr/>
        </p:nvGrpSpPr>
        <p:grpSpPr>
          <a:xfrm>
            <a:off x="5010245" y="1111995"/>
            <a:ext cx="6705600" cy="5225402"/>
            <a:chOff x="4983949" y="1048926"/>
            <a:chExt cx="6705600" cy="5225402"/>
          </a:xfrm>
        </p:grpSpPr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EC2E10BC-5EAB-6F92-09C2-FD8DF8E697D2}"/>
                </a:ext>
              </a:extLst>
            </p:cNvPr>
            <p:cNvSpPr txBox="1"/>
            <p:nvPr/>
          </p:nvSpPr>
          <p:spPr>
            <a:xfrm>
              <a:off x="4983949" y="1048926"/>
              <a:ext cx="6705600" cy="156901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US" b="1" dirty="0"/>
                <a:t>               Data Ingestion</a:t>
              </a:r>
            </a:p>
            <a:p>
              <a:r>
                <a:rPr lang="en-US" dirty="0"/>
                <a:t>Collects image data of various fruits and vegetables — both fresh and rotten — using high-resolution cameras in farms, warehouses, or markets.</a:t>
              </a:r>
            </a:p>
            <a:p>
              <a:pPr algn="ctr">
                <a:lnSpc>
                  <a:spcPct val="150000"/>
                </a:lnSpc>
              </a:pP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-52"/>
              </a:endParaRPr>
            </a:p>
          </p:txBody>
        </p: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80A98377-6271-0049-998B-EFF8E57239F7}"/>
                </a:ext>
              </a:extLst>
            </p:cNvPr>
            <p:cNvGrpSpPr/>
            <p:nvPr/>
          </p:nvGrpSpPr>
          <p:grpSpPr>
            <a:xfrm>
              <a:off x="4983949" y="2717932"/>
              <a:ext cx="6619588" cy="1940019"/>
              <a:chOff x="5010245" y="2717932"/>
              <a:chExt cx="6619588" cy="1940019"/>
            </a:xfrm>
          </p:grpSpPr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25718602-D087-FB1E-751C-A00CCA487B7F}"/>
                  </a:ext>
                </a:extLst>
              </p:cNvPr>
              <p:cNvGrpSpPr/>
              <p:nvPr/>
            </p:nvGrpSpPr>
            <p:grpSpPr>
              <a:xfrm>
                <a:off x="5010245" y="2717932"/>
                <a:ext cx="2957497" cy="1898601"/>
                <a:chOff x="5010245" y="2717932"/>
                <a:chExt cx="2957497" cy="1898601"/>
              </a:xfrm>
            </p:grpSpPr>
            <p:sp>
              <p:nvSpPr>
                <p:cNvPr id="12" name="Rectangle: Rounded Corners 11">
                  <a:extLst>
                    <a:ext uri="{FF2B5EF4-FFF2-40B4-BE49-F238E27FC236}">
                      <a16:creationId xmlns:a16="http://schemas.microsoft.com/office/drawing/2014/main" id="{39D67C6B-FD36-C721-EA1D-9EB3D5BAB3D1}"/>
                    </a:ext>
                  </a:extLst>
                </p:cNvPr>
                <p:cNvSpPr/>
                <p:nvPr/>
              </p:nvSpPr>
              <p:spPr>
                <a:xfrm>
                  <a:off x="5010245" y="3324513"/>
                  <a:ext cx="2957497" cy="1292020"/>
                </a:xfrm>
                <a:prstGeom prst="roundRect">
                  <a:avLst>
                    <a:gd name="adj" fmla="val 13038"/>
                  </a:avLst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03200" sx="102000" sy="102000" algn="ctr" rotWithShape="0">
                    <a:prstClr val="black">
                      <a:alpha val="31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600" dirty="0">
                      <a:solidFill>
                        <a:schemeClr val="tx1"/>
                      </a:solidFill>
                    </a:rPr>
                    <a:t>Feature Engineering</a:t>
                  </a:r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6" name="Rectangle 15">
                  <a:extLst>
                    <a:ext uri="{FF2B5EF4-FFF2-40B4-BE49-F238E27FC236}">
                      <a16:creationId xmlns:a16="http://schemas.microsoft.com/office/drawing/2014/main" id="{9DA466FD-5CF4-69AC-9E17-EA95212C2B1E}"/>
                    </a:ext>
                  </a:extLst>
                </p:cNvPr>
                <p:cNvSpPr/>
                <p:nvPr/>
              </p:nvSpPr>
              <p:spPr>
                <a:xfrm>
                  <a:off x="6296379" y="2717932"/>
                  <a:ext cx="557253" cy="50659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latin typeface="Montserrat" panose="00000500000000000000" pitchFamily="2" charset="0"/>
                    </a:rPr>
                    <a:t>01</a:t>
                  </a:r>
                </a:p>
              </p:txBody>
            </p:sp>
          </p:grp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972B8B37-8989-EDFC-789D-EE314D9F25E9}"/>
                  </a:ext>
                </a:extLst>
              </p:cNvPr>
              <p:cNvGrpSpPr/>
              <p:nvPr/>
            </p:nvGrpSpPr>
            <p:grpSpPr>
              <a:xfrm>
                <a:off x="8672336" y="2717932"/>
                <a:ext cx="2957497" cy="1940019"/>
                <a:chOff x="8672336" y="2717932"/>
                <a:chExt cx="2957497" cy="1940019"/>
              </a:xfrm>
            </p:grpSpPr>
            <p:sp>
              <p:nvSpPr>
                <p:cNvPr id="13" name="Rectangle: Rounded Corners 12">
                  <a:extLst>
                    <a:ext uri="{FF2B5EF4-FFF2-40B4-BE49-F238E27FC236}">
                      <a16:creationId xmlns:a16="http://schemas.microsoft.com/office/drawing/2014/main" id="{024BD6E7-EEEE-11B5-1795-22C957E08B7A}"/>
                    </a:ext>
                  </a:extLst>
                </p:cNvPr>
                <p:cNvSpPr/>
                <p:nvPr/>
              </p:nvSpPr>
              <p:spPr>
                <a:xfrm>
                  <a:off x="8672336" y="3365931"/>
                  <a:ext cx="2957497" cy="12920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03200" sx="102000" sy="102000" algn="ctr" rotWithShape="0">
                    <a:prstClr val="black">
                      <a:alpha val="31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IN" sz="1600" dirty="0">
                      <a:solidFill>
                        <a:schemeClr val="tx1"/>
                      </a:solidFill>
                    </a:rPr>
                    <a:t>ML Models</a:t>
                  </a:r>
                  <a:endParaRPr lang="en-US" sz="1600" dirty="0">
                    <a:solidFill>
                      <a:schemeClr val="tx1"/>
                    </a:solidFill>
                  </a:endParaRPr>
                </a:p>
              </p:txBody>
            </p:sp>
            <p:sp>
              <p:nvSpPr>
                <p:cNvPr id="17" name="Rectangle 16">
                  <a:extLst>
                    <a:ext uri="{FF2B5EF4-FFF2-40B4-BE49-F238E27FC236}">
                      <a16:creationId xmlns:a16="http://schemas.microsoft.com/office/drawing/2014/main" id="{6D05CC7C-0D49-F304-B1DF-F7B79993969C}"/>
                    </a:ext>
                  </a:extLst>
                </p:cNvPr>
                <p:cNvSpPr/>
                <p:nvPr/>
              </p:nvSpPr>
              <p:spPr>
                <a:xfrm>
                  <a:off x="9872459" y="2717932"/>
                  <a:ext cx="557253" cy="50659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latin typeface="Montserrat" panose="00000500000000000000" pitchFamily="2" charset="0"/>
                    </a:rPr>
                    <a:t>02</a:t>
                  </a:r>
                </a:p>
              </p:txBody>
            </p: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CE190AAD-79E9-381F-6209-58337BAA4978}"/>
                </a:ext>
              </a:extLst>
            </p:cNvPr>
            <p:cNvGrpSpPr/>
            <p:nvPr/>
          </p:nvGrpSpPr>
          <p:grpSpPr>
            <a:xfrm>
              <a:off x="5069961" y="4602784"/>
              <a:ext cx="6533577" cy="1671544"/>
              <a:chOff x="5134167" y="4602784"/>
              <a:chExt cx="6533577" cy="1671544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E43ACF84-AD77-2CC2-28F9-B1CC801B7BD2}"/>
                  </a:ext>
                </a:extLst>
              </p:cNvPr>
              <p:cNvGrpSpPr/>
              <p:nvPr/>
            </p:nvGrpSpPr>
            <p:grpSpPr>
              <a:xfrm>
                <a:off x="5134167" y="4602784"/>
                <a:ext cx="2957497" cy="1671544"/>
                <a:chOff x="5134167" y="4602784"/>
                <a:chExt cx="2957497" cy="1671544"/>
              </a:xfrm>
            </p:grpSpPr>
            <p:sp>
              <p:nvSpPr>
                <p:cNvPr id="14" name="Rectangle: Rounded Corners 13">
                  <a:extLst>
                    <a:ext uri="{FF2B5EF4-FFF2-40B4-BE49-F238E27FC236}">
                      <a16:creationId xmlns:a16="http://schemas.microsoft.com/office/drawing/2014/main" id="{C827D6A9-171E-4FC2-5DB2-3535DF27681B}"/>
                    </a:ext>
                  </a:extLst>
                </p:cNvPr>
                <p:cNvSpPr/>
                <p:nvPr/>
              </p:nvSpPr>
              <p:spPr>
                <a:xfrm>
                  <a:off x="5134167" y="4982308"/>
                  <a:ext cx="2957497" cy="12920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03200" sx="102000" sy="102000" algn="ctr" rotWithShape="0">
                    <a:prstClr val="black">
                      <a:alpha val="31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Montserrat" panose="00000500000000000000" pitchFamily="2" charset="0"/>
                    </a:rPr>
                    <a:t>Smart Food Labels</a:t>
                  </a:r>
                  <a:endParaRPr lang="en-US" sz="1600"/>
                </a:p>
              </p:txBody>
            </p:sp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7A264547-31D1-DE88-2334-6886588EB247}"/>
                    </a:ext>
                  </a:extLst>
                </p:cNvPr>
                <p:cNvSpPr/>
                <p:nvPr/>
              </p:nvSpPr>
              <p:spPr>
                <a:xfrm>
                  <a:off x="6334289" y="4602784"/>
                  <a:ext cx="557253" cy="50659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latin typeface="Montserrat" panose="00000500000000000000" pitchFamily="2" charset="0"/>
                    </a:rPr>
                    <a:t>03</a:t>
                  </a:r>
                </a:p>
              </p:txBody>
            </p:sp>
          </p:grpSp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9D1AF0C8-4CF5-3F1F-9038-31DD39321B2E}"/>
                  </a:ext>
                </a:extLst>
              </p:cNvPr>
              <p:cNvGrpSpPr/>
              <p:nvPr/>
            </p:nvGrpSpPr>
            <p:grpSpPr>
              <a:xfrm>
                <a:off x="8710247" y="4602784"/>
                <a:ext cx="2957497" cy="1671544"/>
                <a:chOff x="8710247" y="4602784"/>
                <a:chExt cx="2957497" cy="1671544"/>
              </a:xfrm>
            </p:grpSpPr>
            <p:sp>
              <p:nvSpPr>
                <p:cNvPr id="15" name="Rectangle: Rounded Corners 14">
                  <a:extLst>
                    <a:ext uri="{FF2B5EF4-FFF2-40B4-BE49-F238E27FC236}">
                      <a16:creationId xmlns:a16="http://schemas.microsoft.com/office/drawing/2014/main" id="{4539AE3A-2534-55AB-7A8C-94C87FD91E08}"/>
                    </a:ext>
                  </a:extLst>
                </p:cNvPr>
                <p:cNvSpPr/>
                <p:nvPr/>
              </p:nvSpPr>
              <p:spPr>
                <a:xfrm>
                  <a:off x="8710247" y="4982308"/>
                  <a:ext cx="2957497" cy="1292020"/>
                </a:xfrm>
                <a:prstGeom prst="roundRect">
                  <a:avLst/>
                </a:prstGeom>
                <a:solidFill>
                  <a:schemeClr val="bg1"/>
                </a:solidFill>
                <a:ln>
                  <a:noFill/>
                </a:ln>
                <a:effectLst>
                  <a:outerShdw blurRad="203200" sx="102000" sy="102000" algn="ctr" rotWithShape="0">
                    <a:prstClr val="black">
                      <a:alpha val="31000"/>
                    </a:prstClr>
                  </a:outerShdw>
                </a:effectLst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Montserrat" panose="00000500000000000000" pitchFamily="2" charset="0"/>
                    </a:rPr>
                    <a:t>Staff Training</a:t>
                  </a:r>
                  <a:endParaRPr lang="en-US" sz="1600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03010D7A-CBD9-630F-A67F-5DA644781E15}"/>
                    </a:ext>
                  </a:extLst>
                </p:cNvPr>
                <p:cNvSpPr/>
                <p:nvPr/>
              </p:nvSpPr>
              <p:spPr>
                <a:xfrm>
                  <a:off x="9910369" y="4602784"/>
                  <a:ext cx="557253" cy="506594"/>
                </a:xfrm>
                <a:prstGeom prst="rect">
                  <a:avLst/>
                </a:prstGeom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sz="1600" b="1">
                      <a:latin typeface="Montserrat" panose="00000500000000000000" pitchFamily="2" charset="0"/>
                    </a:rPr>
                    <a:t>04</a:t>
                  </a: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3087231928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FC8E5CF4-9114-0D47-490E-06C8F3E8E321}"/>
              </a:ext>
            </a:extLst>
          </p:cNvPr>
          <p:cNvGrpSpPr/>
          <p:nvPr/>
        </p:nvGrpSpPr>
        <p:grpSpPr>
          <a:xfrm>
            <a:off x="0" y="501133"/>
            <a:ext cx="12192000" cy="1231735"/>
            <a:chOff x="0" y="501133"/>
            <a:chExt cx="12192000" cy="1231735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6F16387B-04D7-048A-5711-C17E61ECCAF8}"/>
                </a:ext>
              </a:extLst>
            </p:cNvPr>
            <p:cNvSpPr txBox="1"/>
            <p:nvPr/>
          </p:nvSpPr>
          <p:spPr>
            <a:xfrm>
              <a:off x="0" y="501133"/>
              <a:ext cx="12192000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US" sz="3600" b="1" dirty="0">
                  <a:solidFill>
                    <a:schemeClr val="accent2"/>
                  </a:solidFill>
                  <a:latin typeface="Montserrat" panose="00000500000000000000" pitchFamily="2" charset="0"/>
                </a:rPr>
                <a:t>CONCLUSION</a:t>
              </a:r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6E8F12B6-1EF1-0F98-D266-497307F1180F}"/>
                </a:ext>
              </a:extLst>
            </p:cNvPr>
            <p:cNvSpPr txBox="1"/>
            <p:nvPr/>
          </p:nvSpPr>
          <p:spPr>
            <a:xfrm>
              <a:off x="554182" y="1271844"/>
              <a:ext cx="11083636" cy="461024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lnSpc>
                  <a:spcPct val="150000"/>
                </a:lnSpc>
              </a:pPr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Montserrat" panose="00000500000000000000" pitchFamily="2" charset="0"/>
              </a:endParaRPr>
            </a:p>
          </p:txBody>
        </p:sp>
      </p:grpSp>
      <p:sp>
        <p:nvSpPr>
          <p:cNvPr id="8" name="Rectangle 2">
            <a:extLst>
              <a:ext uri="{FF2B5EF4-FFF2-40B4-BE49-F238E27FC236}">
                <a16:creationId xmlns:a16="http://schemas.microsoft.com/office/drawing/2014/main" id="{42C20E21-4C1C-DEB8-8F54-135769A1AEC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838199" y="2639643"/>
            <a:ext cx="10958565" cy="120032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The </a:t>
            </a:r>
            <a:r>
              <a:rPr kumimoji="0" lang="en-US" altLang="en-US" sz="18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Smart Sorting</a:t>
            </a:r>
            <a:r>
              <a:rPr kumimoji="0" lang="en-US" altLang="en-US" sz="18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project demonstrates the effective use of deep learning and transfer learning in real-world food quality control. By accurately detecting rotten fruits and vegetables, it enhances food safety, reduces waste, and supports better health outcomes. The web-based interface makes it user-friendly and accessible. Overall, the system provides a smart, scalable solution for modern agriculture and retail.</a:t>
            </a:r>
          </a:p>
        </p:txBody>
      </p:sp>
    </p:spTree>
    <p:extLst>
      <p:ext uri="{BB962C8B-B14F-4D97-AF65-F5344CB8AC3E}">
        <p14:creationId xmlns:p14="http://schemas.microsoft.com/office/powerpoint/2010/main" val="2773352638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">
            <a:extLst>
              <a:ext uri="{FF2B5EF4-FFF2-40B4-BE49-F238E27FC236}">
                <a16:creationId xmlns:a16="http://schemas.microsoft.com/office/drawing/2014/main" id="{5B3BA024-C3A6-429E-E1C0-C838BD4CEB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639895"/>
      </p:ext>
    </p:extLst>
  </p:cSld>
  <p:clrMapOvr>
    <a:masterClrMapping/>
  </p:clrMapOvr>
  <p:transition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S_NET" val="4.0.30319.42000"/>
  <p:tag name="AS_OS" val="Microsoft Windows NT 10.0.14393.0"/>
  <p:tag name="AS_RELEASE_DATE" val="2019.12.14"/>
  <p:tag name="AS_TITLE" val="Aspose.Slides for .NET 4.0 Client Profile"/>
  <p:tag name="AS_VERSION" val="19.12"/>
</p:tagLst>
</file>

<file path=ppt/theme/theme1.xml><?xml version="1.0" encoding="utf-8"?>
<a:theme xmlns:a="http://schemas.openxmlformats.org/drawingml/2006/main" name="Office Theme">
  <a:themeElements>
    <a:clrScheme name="Custom 48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36836"/>
      </a:accent1>
      <a:accent2>
        <a:srgbClr val="65B400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Arial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Arial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314</Words>
  <Application>Microsoft Office PowerPoint</Application>
  <PresentationFormat>Widescreen</PresentationFormat>
  <Paragraphs>35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6" baseType="lpstr">
      <vt:lpstr>Arial</vt:lpstr>
      <vt:lpstr>Calibri</vt:lpstr>
      <vt:lpstr>Calibri Light</vt:lpstr>
      <vt:lpstr>DM Sans</vt:lpstr>
      <vt:lpstr>Montserrat</vt:lpstr>
      <vt:lpstr>Sitka Heading</vt:lpstr>
      <vt:lpstr>Times New Roman</vt:lpstr>
      <vt:lpstr>Wingdings</vt:lpstr>
      <vt:lpstr>Office Theme</vt:lpstr>
      <vt:lpstr>Smart Sorting uses deep learning to tackle food waste and quality control issues in agriculture and retail. With a large portion of food lost to spoilage in India, this system helps automate the detection of rotten produce, reducing waste and improving efficiency.                                                </vt:lpstr>
      <vt:lpstr>PowerPoint Presentation</vt:lpstr>
      <vt:lpstr>PowerPoint Presentation</vt:lpstr>
      <vt:lpstr>PowerPoint Presentation</vt:lpstr>
      <vt:lpstr>PowerPoint Presentation</vt:lpstr>
      <vt:lpstr>The Smart Sorting project demonstrates the effective use of deep learning and transfer learning in real-world food quality control. By accurately detecting rotten fruits and vegetables, it enhances food safety, reduces waste, and supports better health outcomes. The web-based interface makes it user-friendly and accessible. Overall, the system provides a smart, scalable solution for modern agriculture and retail.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Deckzi Solutions</dc:creator>
  <cp:lastModifiedBy>Admin</cp:lastModifiedBy>
  <cp:revision>2</cp:revision>
  <dcterms:created xsi:type="dcterms:W3CDTF">2023-06-17T07:38:54Z</dcterms:created>
  <dcterms:modified xsi:type="dcterms:W3CDTF">2025-06-27T16:50:39Z</dcterms:modified>
</cp:coreProperties>
</file>